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8" r:id="rId5"/>
    <p:sldId id="269" r:id="rId6"/>
    <p:sldId id="268" r:id="rId7"/>
    <p:sldId id="270" r:id="rId8"/>
    <p:sldId id="266" r:id="rId9"/>
    <p:sldId id="279" r:id="rId10"/>
    <p:sldId id="277" r:id="rId11"/>
    <p:sldId id="276" r:id="rId12"/>
    <p:sldId id="280" r:id="rId13"/>
    <p:sldId id="271" r:id="rId14"/>
    <p:sldId id="272" r:id="rId15"/>
    <p:sldId id="278" r:id="rId16"/>
    <p:sldId id="275" r:id="rId17"/>
    <p:sldId id="2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2544" userDrawn="1">
          <p15:clr>
            <a:srgbClr val="A4A3A4"/>
          </p15:clr>
        </p15:guide>
        <p15:guide id="3" pos="5112" userDrawn="1">
          <p15:clr>
            <a:srgbClr val="A4A3A4"/>
          </p15:clr>
        </p15:guide>
        <p15:guide id="4" orient="horz"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63" autoAdjust="0"/>
    <p:restoredTop sz="81959" autoAdjust="0"/>
  </p:normalViewPr>
  <p:slideViewPr>
    <p:cSldViewPr snapToGrid="0" showGuides="1">
      <p:cViewPr>
        <p:scale>
          <a:sx n="60" d="100"/>
          <a:sy n="60" d="100"/>
        </p:scale>
        <p:origin x="1906" y="154"/>
      </p:cViewPr>
      <p:guideLst>
        <p:guide orient="horz" pos="1440"/>
        <p:guide pos="2544"/>
        <p:guide pos="5112"/>
        <p:guide orient="horz"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2/6/2023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Random Forest classifier was used first. Running it with all features yielded x accuracy. Running it with the top 5 features lowered the accuracy and precision.</a:t>
            </a:r>
          </a:p>
          <a:p>
            <a:endParaRPr lang="en-US" dirty="0"/>
          </a:p>
          <a:p>
            <a:r>
              <a:rPr lang="en-US" dirty="0" err="1"/>
              <a:t>XGBoost</a:t>
            </a:r>
            <a:r>
              <a:rPr lang="en-US" dirty="0"/>
              <a:t> was also tested, however it did not due</a:t>
            </a:r>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ML is Logistic Regression with </a:t>
            </a:r>
            <a:r>
              <a:rPr lang="en-US" dirty="0" err="1"/>
              <a:t>Live_Vision</a:t>
            </a:r>
            <a:r>
              <a:rPr lang="en-US" dirty="0"/>
              <a:t> and Flow </a:t>
            </a:r>
          </a:p>
          <a:p>
            <a:endParaRPr lang="en-US" dirty="0"/>
          </a:p>
          <a:p>
            <a:r>
              <a:rPr lang="en-US" dirty="0"/>
              <a:t>If there was more time, </a:t>
            </a:r>
          </a:p>
          <a:p>
            <a:pPr marL="171450" indent="-171450">
              <a:buFont typeface="Arial" panose="020B0604020202020204" pitchFamily="34" charset="0"/>
              <a:buChar char="•"/>
            </a:pPr>
            <a:r>
              <a:rPr lang="en-US" dirty="0"/>
              <a:t>we could continue to explore the influences of each feature or more feature pairings to work/life balance score.</a:t>
            </a:r>
          </a:p>
          <a:p>
            <a:pPr marL="171450" indent="-171450">
              <a:buFont typeface="Arial" panose="020B0604020202020204" pitchFamily="34" charset="0"/>
              <a:buChar char="•"/>
            </a:pPr>
            <a:r>
              <a:rPr lang="en-US" dirty="0"/>
              <a:t>we could search for other types of lifestyle and wellbeing surveys and somehow join them with the dataset we used to explore whether other features influence the work/life balance score as well.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261809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a:t>
            </a:r>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57B83"/>
                </a:solidFill>
                <a:effectLst/>
                <a:latin typeface="Consolas" panose="020B0609020204030204" pitchFamily="49" charset="0"/>
              </a:rPr>
              <a:t>We are interested in exploring the influence of the various social, mental, work, and spiritual factors on work/life balance. The dataset found provides insight on a vast range of these external factors. As we are looking into predicting the good or bad work/life balance based on known parameters, this will be a classification problem using a supervised learning model. In the real world, this could be a potentially valuable tool for a given company's Human Resources efforts, especially to help strengthen employee wellbeing, staff retention, and improve company culture, as a whole. In this scenario, we would be focusing on maximizing the precision of the model to catch all possible "bad" work/life balance scores. This would ensure that all employees that may require any support can receive the help they need.</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was found on Kaggle. These are actually survey results from a site called authentic-happiness.com. I’ll link the survey at the end of the presentation so you can find out your own work/life balance score! The raw dataset contained 15977 responses with 24 attributes, or how we live our lives, from your fitness level and mental health to your social connections and perceived life achievements. It’s quite comprehensive!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https://www.authentic-happiness.com/your-authentic-happiness-score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relatively clean, there wasn’t much manipulation performed. We found some incorrect data here and there, nothing major.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has responses dating back as far as 2016. The last update was in March 2021. Most respondents were over 20 years old. We also found that more women took the survey than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 observation, when we look at the evolution of work/life balance overtime, we see that it has stayed relatively stable, even through the pandemic. So, take that as you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we dropped gender, timestamp, and age as these were non-beneficial to the purpose of our analysis. Other than this, the dataset was relatively clean, there wasn’t much manipulation performed. Some incorrect data was removed here and there, but nothing major.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144640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survey uses 3 classifications for the work/life balance: bad, good, and excellent. There were only 74 respondents who scored bad so we merged these with good. In the end, we went with 2 classifications: needs improvement (bad and good, combined) and excellent. </a:t>
            </a:r>
          </a:p>
          <a:p>
            <a:endParaRPr lang="en-CA" dirty="0"/>
          </a:p>
          <a:p>
            <a:r>
              <a:rPr lang="en-CA" dirty="0"/>
              <a:t>From a cursory glance of the features, </a:t>
            </a:r>
            <a:r>
              <a:rPr lang="en-CA" dirty="0" err="1"/>
              <a:t>Live_Vision</a:t>
            </a:r>
            <a:r>
              <a:rPr lang="en-CA" dirty="0"/>
              <a:t> and Flow seemed to affect Work/Life balance the most as even just a low Live-Vision and Flow score associated with high Work/Life balance scores. Flow is the amount of hours you experience working or doing what you’re supposed to be doing. </a:t>
            </a:r>
            <a:r>
              <a:rPr lang="en-CA" dirty="0" err="1"/>
              <a:t>Live_Vision</a:t>
            </a:r>
            <a:r>
              <a:rPr lang="en-CA" dirty="0"/>
              <a:t> is how clear your see you life ahead of you.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3726131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problem statement, we want to find which features had the most influence on the work/life balance score because we want to reduce the survey to its minimum inputs. From there, we can predict which employees need support. </a:t>
            </a:r>
          </a:p>
          <a:p>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840513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look at the confusion matrix, we are specifically looked at maximizing the precision of our model in order to catch folks that may have scored higher but, actually need more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1557496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2/6/2023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authentic-happiness.com/your-authentic-happiness-scor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Optimizing work/life balance</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Josette </a:t>
            </a:r>
            <a:r>
              <a:rPr lang="en-US" dirty="0" err="1"/>
              <a:t>bitanga,</a:t>
            </a:r>
            <a:endParaRPr lang="en-US" dirty="0"/>
          </a:p>
          <a:p>
            <a:r>
              <a:rPr lang="en-US" dirty="0" err="1"/>
              <a:t>Crystina</a:t>
            </a:r>
            <a:r>
              <a:rPr lang="en-US" dirty="0"/>
              <a:t> dang,</a:t>
            </a:r>
          </a:p>
          <a:p>
            <a:r>
              <a:rPr lang="en-US" dirty="0"/>
              <a:t>Henrietta </a:t>
            </a:r>
            <a:r>
              <a:rPr lang="en-US" dirty="0" err="1"/>
              <a:t>danso</a:t>
            </a:r>
            <a:r>
              <a:rPr lang="en-US" dirty="0"/>
              <a:t>,</a:t>
            </a:r>
          </a:p>
          <a:p>
            <a:r>
              <a:rPr lang="en-US" dirty="0"/>
              <a:t>Isobel </a:t>
            </a:r>
            <a:r>
              <a:rPr lang="en-US" dirty="0" err="1"/>
              <a:t>tsang</a:t>
            </a:r>
            <a:endParaRPr lang="en-US" dirty="0"/>
          </a:p>
          <a:p>
            <a:endParaRPr lang="en-US"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Rectangle 4"/>
          <p:cNvSpPr/>
          <p:nvPr/>
        </p:nvSpPr>
        <p:spPr>
          <a:xfrm>
            <a:off x="9575800" y="347544"/>
            <a:ext cx="2273300" cy="1087555"/>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Comparison 01</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Topic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11" name="Rectangle 10"/>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269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02</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10" name="Rectangle 9"/>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03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Final takeaways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The pandemic has heightened our awareness to the importance of human wellbeing, most notably at work. We were interested in exploring the relationship between work/life balance and various external factors, such as social interactions and physical wellness.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5" name="Rectangle 4"/>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013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48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4" name="Rectangle 3"/>
          <p:cNvSpPr/>
          <p:nvPr/>
        </p:nvSpPr>
        <p:spPr>
          <a:xfrm>
            <a:off x="6152278" y="1712183"/>
            <a:ext cx="1899522" cy="87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80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graphicFrame>
        <p:nvGraphicFramePr>
          <p:cNvPr id="5" name="Table 5">
            <a:extLst>
              <a:ext uri="{FF2B5EF4-FFF2-40B4-BE49-F238E27FC236}">
                <a16:creationId xmlns:a16="http://schemas.microsoft.com/office/drawing/2014/main" id="{02E94F58-52BF-30CE-8DA8-CCC3D822864B}"/>
              </a:ext>
            </a:extLst>
          </p:cNvPr>
          <p:cNvGraphicFramePr>
            <a:graphicFrameLocks noGrp="1"/>
          </p:cNvGraphicFramePr>
          <p:nvPr>
            <p:extLst>
              <p:ext uri="{D42A27DB-BD31-4B8C-83A1-F6EECF244321}">
                <p14:modId xmlns:p14="http://schemas.microsoft.com/office/powerpoint/2010/main" val="1846602244"/>
              </p:ext>
            </p:extLst>
          </p:nvPr>
        </p:nvGraphicFramePr>
        <p:xfrm>
          <a:off x="0" y="0"/>
          <a:ext cx="12192000" cy="68580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17007505"/>
                    </a:ext>
                  </a:extLst>
                </a:gridCol>
                <a:gridCol w="4064000">
                  <a:extLst>
                    <a:ext uri="{9D8B030D-6E8A-4147-A177-3AD203B41FA5}">
                      <a16:colId xmlns:a16="http://schemas.microsoft.com/office/drawing/2014/main" val="1508257029"/>
                    </a:ext>
                  </a:extLst>
                </a:gridCol>
                <a:gridCol w="4064000">
                  <a:extLst>
                    <a:ext uri="{9D8B030D-6E8A-4147-A177-3AD203B41FA5}">
                      <a16:colId xmlns:a16="http://schemas.microsoft.com/office/drawing/2014/main" val="2786022833"/>
                    </a:ext>
                  </a:extLst>
                </a:gridCol>
              </a:tblGrid>
              <a:tr h="228600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257677607"/>
                  </a:ext>
                </a:extLst>
              </a:tr>
              <a:tr h="2286000">
                <a:tc>
                  <a:txBody>
                    <a:bodyPr/>
                    <a:lstStyle/>
                    <a:p>
                      <a:endParaRPr lang="en-CA"/>
                    </a:p>
                  </a:txBody>
                  <a:tcPr/>
                </a:tc>
                <a:tc>
                  <a:txBody>
                    <a:bodyPr/>
                    <a:lstStyle/>
                    <a:p>
                      <a:endParaRPr lang="en-CA" dirty="0"/>
                    </a:p>
                  </a:txBody>
                  <a:tcPr/>
                </a:tc>
                <a:tc>
                  <a:txBody>
                    <a:bodyPr/>
                    <a:lstStyle/>
                    <a:p>
                      <a:endParaRPr lang="en-CA"/>
                    </a:p>
                  </a:txBody>
                  <a:tcPr/>
                </a:tc>
                <a:extLst>
                  <a:ext uri="{0D108BD9-81ED-4DB2-BD59-A6C34878D82A}">
                    <a16:rowId xmlns:a16="http://schemas.microsoft.com/office/drawing/2014/main" val="308169012"/>
                  </a:ext>
                </a:extLst>
              </a:tr>
              <a:tr h="228600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98736981"/>
                  </a:ext>
                </a:extLst>
              </a:tr>
            </a:tbl>
          </a:graphicData>
        </a:graphic>
      </p:graphicFrame>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sz="4800" dirty="0"/>
              <a:t>Agenda</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a:lnSpc>
                <a:spcPct val="150000"/>
              </a:lnSpc>
              <a:spcBef>
                <a:spcPts val="1200"/>
              </a:spcBef>
              <a:spcAft>
                <a:spcPts val="1200"/>
              </a:spcAft>
            </a:pPr>
            <a:r>
              <a:rPr lang="en-US" sz="2800" dirty="0"/>
              <a:t>Data Exploration</a:t>
            </a:r>
          </a:p>
          <a:p>
            <a:pPr>
              <a:spcBef>
                <a:spcPts val="1200"/>
              </a:spcBef>
              <a:spcAft>
                <a:spcPts val="1200"/>
              </a:spcAft>
            </a:pPr>
            <a:r>
              <a:rPr lang="en-US" sz="2800" dirty="0"/>
              <a:t>Problem Statement</a:t>
            </a:r>
          </a:p>
          <a:p>
            <a:pPr>
              <a:spcBef>
                <a:spcPts val="1200"/>
              </a:spcBef>
              <a:spcAft>
                <a:spcPts val="1200"/>
              </a:spcAft>
            </a:pPr>
            <a:r>
              <a:rPr lang="en-US" sz="2800" dirty="0"/>
              <a:t>Machine Learning Models</a:t>
            </a:r>
          </a:p>
          <a:p>
            <a:pPr>
              <a:spcBef>
                <a:spcPts val="1200"/>
              </a:spcBef>
              <a:spcAft>
                <a:spcPts val="1200"/>
              </a:spcAft>
            </a:pPr>
            <a:r>
              <a:rPr lang="en-US" sz="2800" dirty="0"/>
              <a:t>Final Takeaways</a:t>
            </a:r>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6" name="Rectangle 5"/>
          <p:cNvSpPr/>
          <p:nvPr/>
        </p:nvSpPr>
        <p:spPr>
          <a:xfrm>
            <a:off x="376238" y="6187880"/>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64415" y="628156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Data exploration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The pandemic has heightened our awareness to the importance of human wellbeing, most notably at work. We were interested in exploring the relationship between work/life balance and various external factors, such as social interactions and physical wellness.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Rectangle 4"/>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013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5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Exploring the data</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hlinkClick r:id="rId3"/>
              </a:rPr>
              <a:t>The Lifestyle and Wellbeing</a:t>
            </a:r>
            <a:r>
              <a:rPr lang="en-US" sz="1800" dirty="0"/>
              <a:t> survey</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4"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6" name="Rectangle 5"/>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64415" y="63222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361D98-BB08-9393-474B-783AE46B542E}"/>
              </a:ext>
            </a:extLst>
          </p:cNvPr>
          <p:cNvPicPr>
            <a:picLocks noChangeAspect="1"/>
          </p:cNvPicPr>
          <p:nvPr/>
        </p:nvPicPr>
        <p:blipFill>
          <a:blip r:embed="rId3"/>
          <a:stretch>
            <a:fillRect/>
          </a:stretch>
        </p:blipFill>
        <p:spPr>
          <a:xfrm>
            <a:off x="515938" y="1532508"/>
            <a:ext cx="11174222" cy="3797775"/>
          </a:xfrm>
          <a:prstGeom prst="rect">
            <a:avLst/>
          </a:prstGeom>
        </p:spPr>
      </p:pic>
    </p:spTree>
    <p:extLst>
      <p:ext uri="{BB962C8B-B14F-4D97-AF65-F5344CB8AC3E}">
        <p14:creationId xmlns:p14="http://schemas.microsoft.com/office/powerpoint/2010/main" val="68865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480081F-0851-C78B-C40C-3F714D57E4D2}"/>
              </a:ext>
            </a:extLst>
          </p:cNvPr>
          <p:cNvPicPr>
            <a:picLocks noChangeAspect="1"/>
          </p:cNvPicPr>
          <p:nvPr/>
        </p:nvPicPr>
        <p:blipFill>
          <a:blip r:embed="rId3"/>
          <a:stretch>
            <a:fillRect/>
          </a:stretch>
        </p:blipFill>
        <p:spPr>
          <a:xfrm>
            <a:off x="1074259" y="1252670"/>
            <a:ext cx="3703641" cy="2415749"/>
          </a:xfrm>
          <a:prstGeom prst="rect">
            <a:avLst/>
          </a:prstGeom>
        </p:spPr>
      </p:pic>
      <p:pic>
        <p:nvPicPr>
          <p:cNvPr id="8" name="Picture 7">
            <a:extLst>
              <a:ext uri="{FF2B5EF4-FFF2-40B4-BE49-F238E27FC236}">
                <a16:creationId xmlns:a16="http://schemas.microsoft.com/office/drawing/2014/main" id="{969A9101-96F0-B4E7-C143-B0608B22F7BB}"/>
              </a:ext>
            </a:extLst>
          </p:cNvPr>
          <p:cNvPicPr>
            <a:picLocks noChangeAspect="1"/>
          </p:cNvPicPr>
          <p:nvPr/>
        </p:nvPicPr>
        <p:blipFill>
          <a:blip r:embed="rId4"/>
          <a:stretch>
            <a:fillRect/>
          </a:stretch>
        </p:blipFill>
        <p:spPr>
          <a:xfrm>
            <a:off x="2544703" y="3734437"/>
            <a:ext cx="8687553" cy="2309060"/>
          </a:xfrm>
          <a:prstGeom prst="rect">
            <a:avLst/>
          </a:prstGeom>
        </p:spPr>
      </p:pic>
    </p:spTree>
    <p:extLst>
      <p:ext uri="{BB962C8B-B14F-4D97-AF65-F5344CB8AC3E}">
        <p14:creationId xmlns:p14="http://schemas.microsoft.com/office/powerpoint/2010/main" val="3131504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p:cNvSpPr>
            <a:spLocks noGrp="1"/>
          </p:cNvSpPr>
          <p:nvPr>
            <p:ph type="title"/>
          </p:nvPr>
        </p:nvSpPr>
        <p:spPr>
          <a:xfrm>
            <a:off x="363538" y="449501"/>
            <a:ext cx="11150600" cy="920336"/>
          </a:xfrm>
        </p:spPr>
        <p:txBody>
          <a:bodyPr/>
          <a:lstStyle/>
          <a:p>
            <a:r>
              <a:rPr lang="en-CA" dirty="0"/>
              <a:t>TOTAL # OF SURVEY RESPONSES (TEXT)</a:t>
            </a:r>
            <a:br>
              <a:rPr lang="en-CA" dirty="0"/>
            </a:br>
            <a:br>
              <a:rPr lang="en-CA" sz="1800" dirty="0"/>
            </a:br>
            <a:endParaRPr lang="en-US" dirty="0"/>
          </a:p>
        </p:txBody>
      </p:sp>
      <p:grpSp>
        <p:nvGrpSpPr>
          <p:cNvPr id="14" name="Group 13">
            <a:extLst>
              <a:ext uri="{FF2B5EF4-FFF2-40B4-BE49-F238E27FC236}">
                <a16:creationId xmlns:a16="http://schemas.microsoft.com/office/drawing/2014/main" id="{201EE92C-AF04-8620-5B15-B8F3D5A1D77E}"/>
              </a:ext>
            </a:extLst>
          </p:cNvPr>
          <p:cNvGrpSpPr/>
          <p:nvPr/>
        </p:nvGrpSpPr>
        <p:grpSpPr>
          <a:xfrm>
            <a:off x="8245827" y="906699"/>
            <a:ext cx="3600672" cy="2727568"/>
            <a:chOff x="8049697" y="760926"/>
            <a:chExt cx="3515028" cy="2440303"/>
          </a:xfrm>
        </p:grpSpPr>
        <p:pic>
          <p:nvPicPr>
            <p:cNvPr id="12" name="Picture 11">
              <a:extLst>
                <a:ext uri="{FF2B5EF4-FFF2-40B4-BE49-F238E27FC236}">
                  <a16:creationId xmlns:a16="http://schemas.microsoft.com/office/drawing/2014/main" id="{A7E89A8E-C8AA-16CB-6275-26B8AB279027}"/>
                </a:ext>
              </a:extLst>
            </p:cNvPr>
            <p:cNvPicPr>
              <a:picLocks noChangeAspect="1"/>
            </p:cNvPicPr>
            <p:nvPr/>
          </p:nvPicPr>
          <p:blipFill>
            <a:blip r:embed="rId3"/>
            <a:stretch>
              <a:fillRect/>
            </a:stretch>
          </p:blipFill>
          <p:spPr>
            <a:xfrm>
              <a:off x="8049697" y="1248435"/>
              <a:ext cx="3515028" cy="1952794"/>
            </a:xfrm>
            <a:prstGeom prst="rect">
              <a:avLst/>
            </a:prstGeom>
          </p:spPr>
        </p:pic>
        <p:sp>
          <p:nvSpPr>
            <p:cNvPr id="13" name="TextBox 12">
              <a:extLst>
                <a:ext uri="{FF2B5EF4-FFF2-40B4-BE49-F238E27FC236}">
                  <a16:creationId xmlns:a16="http://schemas.microsoft.com/office/drawing/2014/main" id="{A178D886-6E1D-E4FE-2452-D56C05EF3463}"/>
                </a:ext>
              </a:extLst>
            </p:cNvPr>
            <p:cNvSpPr txBox="1"/>
            <p:nvPr/>
          </p:nvSpPr>
          <p:spPr>
            <a:xfrm>
              <a:off x="8309501" y="760926"/>
              <a:ext cx="2930769" cy="276999"/>
            </a:xfrm>
            <a:prstGeom prst="rect">
              <a:avLst/>
            </a:prstGeom>
            <a:noFill/>
          </p:spPr>
          <p:txBody>
            <a:bodyPr wrap="square" rtlCol="0">
              <a:spAutoFit/>
            </a:bodyPr>
            <a:lstStyle/>
            <a:p>
              <a:pPr algn="ctr"/>
              <a:r>
                <a:rPr lang="en-CA" sz="1200" dirty="0"/>
                <a:t>Average of balance scores overtime</a:t>
              </a:r>
            </a:p>
          </p:txBody>
        </p:sp>
      </p:grpSp>
      <p:grpSp>
        <p:nvGrpSpPr>
          <p:cNvPr id="24" name="Group 23">
            <a:extLst>
              <a:ext uri="{FF2B5EF4-FFF2-40B4-BE49-F238E27FC236}">
                <a16:creationId xmlns:a16="http://schemas.microsoft.com/office/drawing/2014/main" id="{2CD1951E-5D1A-7188-331A-E9254FA97220}"/>
              </a:ext>
            </a:extLst>
          </p:cNvPr>
          <p:cNvGrpSpPr/>
          <p:nvPr/>
        </p:nvGrpSpPr>
        <p:grpSpPr>
          <a:xfrm>
            <a:off x="363538" y="2989076"/>
            <a:ext cx="4451735" cy="3716524"/>
            <a:chOff x="294938" y="2733710"/>
            <a:chExt cx="4748898" cy="3947356"/>
          </a:xfrm>
        </p:grpSpPr>
        <p:sp>
          <p:nvSpPr>
            <p:cNvPr id="19" name="TextBox 18">
              <a:extLst>
                <a:ext uri="{FF2B5EF4-FFF2-40B4-BE49-F238E27FC236}">
                  <a16:creationId xmlns:a16="http://schemas.microsoft.com/office/drawing/2014/main" id="{306D9FF7-02A9-7008-0D7F-ECFCFC9EC6D1}"/>
                </a:ext>
              </a:extLst>
            </p:cNvPr>
            <p:cNvSpPr txBox="1"/>
            <p:nvPr/>
          </p:nvSpPr>
          <p:spPr>
            <a:xfrm>
              <a:off x="1213823" y="6219401"/>
              <a:ext cx="2686208" cy="461665"/>
            </a:xfrm>
            <a:prstGeom prst="rect">
              <a:avLst/>
            </a:prstGeom>
            <a:noFill/>
          </p:spPr>
          <p:txBody>
            <a:bodyPr wrap="square" rtlCol="0">
              <a:spAutoFit/>
            </a:bodyPr>
            <a:lstStyle/>
            <a:p>
              <a:pPr algn="ctr"/>
              <a:r>
                <a:rPr lang="en-CA" sz="1200" dirty="0"/>
                <a:t>Frequency of categorical responses based on balance score range</a:t>
              </a:r>
            </a:p>
          </p:txBody>
        </p:sp>
        <p:pic>
          <p:nvPicPr>
            <p:cNvPr id="21" name="Picture 20">
              <a:extLst>
                <a:ext uri="{FF2B5EF4-FFF2-40B4-BE49-F238E27FC236}">
                  <a16:creationId xmlns:a16="http://schemas.microsoft.com/office/drawing/2014/main" id="{8FEE3069-F7B5-A254-3530-89EBB38F3F34}"/>
                </a:ext>
              </a:extLst>
            </p:cNvPr>
            <p:cNvPicPr>
              <a:picLocks noChangeAspect="1"/>
            </p:cNvPicPr>
            <p:nvPr/>
          </p:nvPicPr>
          <p:blipFill rotWithShape="1">
            <a:blip r:embed="rId4"/>
            <a:srcRect l="8935" t="8034" b="10940"/>
            <a:stretch/>
          </p:blipFill>
          <p:spPr>
            <a:xfrm>
              <a:off x="294938" y="2733710"/>
              <a:ext cx="2261989" cy="1698612"/>
            </a:xfrm>
            <a:prstGeom prst="rect">
              <a:avLst/>
            </a:prstGeom>
          </p:spPr>
        </p:pic>
        <p:pic>
          <p:nvPicPr>
            <p:cNvPr id="22" name="Picture 21">
              <a:extLst>
                <a:ext uri="{FF2B5EF4-FFF2-40B4-BE49-F238E27FC236}">
                  <a16:creationId xmlns:a16="http://schemas.microsoft.com/office/drawing/2014/main" id="{ADAF2DB8-DCD2-D638-7B90-D02DE71DDFF9}"/>
                </a:ext>
              </a:extLst>
            </p:cNvPr>
            <p:cNvPicPr>
              <a:picLocks noChangeAspect="1"/>
            </p:cNvPicPr>
            <p:nvPr/>
          </p:nvPicPr>
          <p:blipFill rotWithShape="1">
            <a:blip r:embed="rId4"/>
            <a:srcRect l="8935" t="8034" b="10940"/>
            <a:stretch/>
          </p:blipFill>
          <p:spPr>
            <a:xfrm>
              <a:off x="2781847" y="2733710"/>
              <a:ext cx="2261989" cy="1698612"/>
            </a:xfrm>
            <a:prstGeom prst="rect">
              <a:avLst/>
            </a:prstGeom>
          </p:spPr>
        </p:pic>
        <p:pic>
          <p:nvPicPr>
            <p:cNvPr id="23" name="Picture 22">
              <a:extLst>
                <a:ext uri="{FF2B5EF4-FFF2-40B4-BE49-F238E27FC236}">
                  <a16:creationId xmlns:a16="http://schemas.microsoft.com/office/drawing/2014/main" id="{6ED62B9A-4288-F553-3550-A054C1B99A5F}"/>
                </a:ext>
              </a:extLst>
            </p:cNvPr>
            <p:cNvPicPr>
              <a:picLocks noChangeAspect="1"/>
            </p:cNvPicPr>
            <p:nvPr/>
          </p:nvPicPr>
          <p:blipFill rotWithShape="1">
            <a:blip r:embed="rId4"/>
            <a:srcRect l="8935" t="8034" b="10940"/>
            <a:stretch/>
          </p:blipFill>
          <p:spPr>
            <a:xfrm>
              <a:off x="1576564" y="4448105"/>
              <a:ext cx="2261989" cy="1698612"/>
            </a:xfrm>
            <a:prstGeom prst="rect">
              <a:avLst/>
            </a:prstGeom>
          </p:spPr>
        </p:pic>
      </p:grpSp>
      <p:grpSp>
        <p:nvGrpSpPr>
          <p:cNvPr id="27" name="Group 26">
            <a:extLst>
              <a:ext uri="{FF2B5EF4-FFF2-40B4-BE49-F238E27FC236}">
                <a16:creationId xmlns:a16="http://schemas.microsoft.com/office/drawing/2014/main" id="{D2F58AB7-74B2-AD2E-8B7E-CB8FD189FDA5}"/>
              </a:ext>
            </a:extLst>
          </p:cNvPr>
          <p:cNvGrpSpPr/>
          <p:nvPr/>
        </p:nvGrpSpPr>
        <p:grpSpPr>
          <a:xfrm>
            <a:off x="6384113" y="3638117"/>
            <a:ext cx="4874995" cy="3254607"/>
            <a:chOff x="6128620" y="3466324"/>
            <a:chExt cx="4874995" cy="3254607"/>
          </a:xfrm>
        </p:grpSpPr>
        <p:pic>
          <p:nvPicPr>
            <p:cNvPr id="25" name="Picture 24">
              <a:extLst>
                <a:ext uri="{FF2B5EF4-FFF2-40B4-BE49-F238E27FC236}">
                  <a16:creationId xmlns:a16="http://schemas.microsoft.com/office/drawing/2014/main" id="{28477AA3-B269-60E4-C343-E0044978650B}"/>
                </a:ext>
              </a:extLst>
            </p:cNvPr>
            <p:cNvPicPr>
              <a:picLocks noChangeAspect="1"/>
            </p:cNvPicPr>
            <p:nvPr/>
          </p:nvPicPr>
          <p:blipFill>
            <a:blip r:embed="rId5"/>
            <a:stretch>
              <a:fillRect/>
            </a:stretch>
          </p:blipFill>
          <p:spPr>
            <a:xfrm>
              <a:off x="6128620" y="3466324"/>
              <a:ext cx="4874995" cy="2790401"/>
            </a:xfrm>
            <a:prstGeom prst="rect">
              <a:avLst/>
            </a:prstGeom>
          </p:spPr>
        </p:pic>
        <p:sp>
          <p:nvSpPr>
            <p:cNvPr id="26" name="TextBox 25">
              <a:extLst>
                <a:ext uri="{FF2B5EF4-FFF2-40B4-BE49-F238E27FC236}">
                  <a16:creationId xmlns:a16="http://schemas.microsoft.com/office/drawing/2014/main" id="{26DE2B72-96AC-1608-2391-8416F276713F}"/>
                </a:ext>
              </a:extLst>
            </p:cNvPr>
            <p:cNvSpPr txBox="1"/>
            <p:nvPr/>
          </p:nvSpPr>
          <p:spPr>
            <a:xfrm>
              <a:off x="6290938" y="6259266"/>
              <a:ext cx="4712677" cy="461665"/>
            </a:xfrm>
            <a:prstGeom prst="rect">
              <a:avLst/>
            </a:prstGeom>
            <a:noFill/>
          </p:spPr>
          <p:txBody>
            <a:bodyPr wrap="square" rtlCol="0">
              <a:spAutoFit/>
            </a:bodyPr>
            <a:lstStyle/>
            <a:p>
              <a:pPr algn="ctr"/>
              <a:r>
                <a:rPr lang="en-CA" sz="1200" dirty="0"/>
                <a:t>Average rating for each category for each of the balance score ranges (each ‘stack’ within each bar = 1 balance score range)</a:t>
              </a:r>
            </a:p>
          </p:txBody>
        </p:sp>
      </p:grpSp>
      <p:sp>
        <p:nvSpPr>
          <p:cNvPr id="2" name="TextBox 1">
            <a:extLst>
              <a:ext uri="{FF2B5EF4-FFF2-40B4-BE49-F238E27FC236}">
                <a16:creationId xmlns:a16="http://schemas.microsoft.com/office/drawing/2014/main" id="{969C0BB8-B40F-C3C1-9A9F-435D7EF44FD4}"/>
              </a:ext>
            </a:extLst>
          </p:cNvPr>
          <p:cNvSpPr txBox="1"/>
          <p:nvPr/>
        </p:nvSpPr>
        <p:spPr>
          <a:xfrm>
            <a:off x="8419486" y="4087198"/>
            <a:ext cx="3998277" cy="400110"/>
          </a:xfrm>
          <a:prstGeom prst="rect">
            <a:avLst/>
          </a:prstGeom>
          <a:noFill/>
        </p:spPr>
        <p:txBody>
          <a:bodyPr wrap="square" rtlCol="0">
            <a:spAutoFit/>
          </a:bodyPr>
          <a:lstStyle/>
          <a:p>
            <a:r>
              <a:rPr lang="en-CA" sz="1000" dirty="0"/>
              <a:t>* Opportunity to make interactive: can allow users to select between ‘good’ and ‘bad’ category from dropdown to see stats for selection.</a:t>
            </a:r>
          </a:p>
        </p:txBody>
      </p:sp>
      <p:sp>
        <p:nvSpPr>
          <p:cNvPr id="4" name="TextBox 3">
            <a:extLst>
              <a:ext uri="{FF2B5EF4-FFF2-40B4-BE49-F238E27FC236}">
                <a16:creationId xmlns:a16="http://schemas.microsoft.com/office/drawing/2014/main" id="{0C405928-842A-30A4-70FB-E8D59B05FDB9}"/>
              </a:ext>
            </a:extLst>
          </p:cNvPr>
          <p:cNvSpPr txBox="1"/>
          <p:nvPr/>
        </p:nvSpPr>
        <p:spPr>
          <a:xfrm>
            <a:off x="2785539" y="4889043"/>
            <a:ext cx="3760892" cy="400110"/>
          </a:xfrm>
          <a:prstGeom prst="rect">
            <a:avLst/>
          </a:prstGeom>
          <a:noFill/>
        </p:spPr>
        <p:txBody>
          <a:bodyPr wrap="square" rtlCol="0">
            <a:spAutoFit/>
          </a:bodyPr>
          <a:lstStyle/>
          <a:p>
            <a:r>
              <a:rPr lang="en-CA" sz="1000" dirty="0"/>
              <a:t>* Opportunity to make interactive: can allow users to select between ‘good’ and ‘bad’ category from dropdown to see stats for selection.</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253" y="653509"/>
            <a:ext cx="2139881" cy="2609314"/>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5054" y="653509"/>
            <a:ext cx="2456901" cy="3115326"/>
          </a:xfrm>
          <a:prstGeom prst="rect">
            <a:avLst/>
          </a:prstGeom>
        </p:spPr>
      </p:pic>
      <p:sp>
        <p:nvSpPr>
          <p:cNvPr id="54" name="Rectangle 53"/>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64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err="1"/>
              <a:t>Live_Vision</a:t>
            </a:r>
            <a:r>
              <a:rPr lang="en-US" dirty="0"/>
              <a:t> and Flow strongly influences Work/Life balance and will enable us to predict which employees need support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6" name="Rectangle 5"/>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33446"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213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Confusion matrix</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466618D4-9DBC-879A-E015-D716755661E5}"/>
              </a:ext>
            </a:extLst>
          </p:cNvPr>
          <p:cNvGraphicFramePr>
            <a:graphicFrameLocks noGrp="1"/>
          </p:cNvGraphicFramePr>
          <p:nvPr>
            <p:extLst>
              <p:ext uri="{D42A27DB-BD31-4B8C-83A1-F6EECF244321}">
                <p14:modId xmlns:p14="http://schemas.microsoft.com/office/powerpoint/2010/main" val="1938819934"/>
              </p:ext>
            </p:extLst>
          </p:nvPr>
        </p:nvGraphicFramePr>
        <p:xfrm>
          <a:off x="515938" y="2286000"/>
          <a:ext cx="11142218" cy="2286000"/>
        </p:xfrm>
        <a:graphic>
          <a:graphicData uri="http://schemas.openxmlformats.org/drawingml/2006/table">
            <a:tbl>
              <a:tblPr firstRow="1" bandRow="1">
                <a:tableStyleId>{5940675A-B579-460E-94D1-54222C63F5DA}</a:tableStyleId>
              </a:tblPr>
              <a:tblGrid>
                <a:gridCol w="5571109">
                  <a:extLst>
                    <a:ext uri="{9D8B030D-6E8A-4147-A177-3AD203B41FA5}">
                      <a16:colId xmlns:a16="http://schemas.microsoft.com/office/drawing/2014/main" val="3644439808"/>
                    </a:ext>
                  </a:extLst>
                </a:gridCol>
                <a:gridCol w="5571109">
                  <a:extLst>
                    <a:ext uri="{9D8B030D-6E8A-4147-A177-3AD203B41FA5}">
                      <a16:colId xmlns:a16="http://schemas.microsoft.com/office/drawing/2014/main" val="3926937681"/>
                    </a:ext>
                  </a:extLst>
                </a:gridCol>
              </a:tblGrid>
              <a:tr h="1143000">
                <a:tc>
                  <a:txBody>
                    <a:bodyPr/>
                    <a:lstStyle/>
                    <a:p>
                      <a:pPr algn="ctr"/>
                      <a:r>
                        <a:rPr lang="en-CA" sz="2000" dirty="0"/>
                        <a:t>Employees with predicted high work/life balance and are actually supported</a:t>
                      </a:r>
                    </a:p>
                  </a:txBody>
                  <a:tcPr anchor="ctr"/>
                </a:tc>
                <a:tc>
                  <a:txBody>
                    <a:bodyPr/>
                    <a:lstStyle/>
                    <a:p>
                      <a:pPr algn="ctr"/>
                      <a:r>
                        <a:rPr lang="en-CA" sz="2000" dirty="0"/>
                        <a:t>Employees with predicted low work/life balance but are supported</a:t>
                      </a:r>
                    </a:p>
                  </a:txBody>
                  <a:tcPr anchor="ctr"/>
                </a:tc>
                <a:extLst>
                  <a:ext uri="{0D108BD9-81ED-4DB2-BD59-A6C34878D82A}">
                    <a16:rowId xmlns:a16="http://schemas.microsoft.com/office/drawing/2014/main" val="4112855438"/>
                  </a:ext>
                </a:extLst>
              </a:tr>
              <a:tr h="1143000">
                <a:tc>
                  <a:txBody>
                    <a:bodyPr/>
                    <a:lstStyle/>
                    <a:p>
                      <a:pPr algn="ctr"/>
                      <a:r>
                        <a:rPr lang="en-CA" sz="2000" dirty="0"/>
                        <a:t>Employees with predicted high work/life balance but actually need support</a:t>
                      </a:r>
                    </a:p>
                  </a:txBody>
                  <a:tcPr anchor="ctr"/>
                </a:tc>
                <a:tc>
                  <a:txBody>
                    <a:bodyPr/>
                    <a:lstStyle/>
                    <a:p>
                      <a:pPr algn="ctr"/>
                      <a:r>
                        <a:rPr lang="en-CA" sz="2000" dirty="0"/>
                        <a:t>Employees with predicted low work/life balance and actually need support</a:t>
                      </a:r>
                    </a:p>
                  </a:txBody>
                  <a:tcPr anchor="ctr"/>
                </a:tc>
                <a:extLst>
                  <a:ext uri="{0D108BD9-81ED-4DB2-BD59-A6C34878D82A}">
                    <a16:rowId xmlns:a16="http://schemas.microsoft.com/office/drawing/2014/main" val="495368049"/>
                  </a:ext>
                </a:extLst>
              </a:tr>
            </a:tbl>
          </a:graphicData>
        </a:graphic>
      </p:graphicFrame>
    </p:spTree>
    <p:extLst>
      <p:ext uri="{BB962C8B-B14F-4D97-AF65-F5344CB8AC3E}">
        <p14:creationId xmlns:p14="http://schemas.microsoft.com/office/powerpoint/2010/main" val="365282052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71af3243-3dd4-4a8d-8c0d-dd76da1f02a5"/>
    <ds:schemaRef ds:uri="http://purl.org/dc/term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446</TotalTime>
  <Words>1362</Words>
  <Application>Microsoft Office PowerPoint</Application>
  <PresentationFormat>Widescreen</PresentationFormat>
  <Paragraphs>101</Paragraphs>
  <Slides>14</Slides>
  <Notes>14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Consolas</vt:lpstr>
      <vt:lpstr>Corbel</vt:lpstr>
      <vt:lpstr>Office Theme</vt:lpstr>
      <vt:lpstr>Optimizing work/life balance</vt:lpstr>
      <vt:lpstr>Agenda</vt:lpstr>
      <vt:lpstr>Data exploration</vt:lpstr>
      <vt:lpstr>Exploring the data </vt:lpstr>
      <vt:lpstr>Lifestyle &amp; wellbeing data</vt:lpstr>
      <vt:lpstr>Lifestyle &amp; wellbeing data</vt:lpstr>
      <vt:lpstr>TOTAL # OF SURVEY RESPONSES (TEXT)  </vt:lpstr>
      <vt:lpstr>Problem statement</vt:lpstr>
      <vt:lpstr>Confusion matrix</vt:lpstr>
      <vt:lpstr>Comparison 01</vt:lpstr>
      <vt:lpstr>Comparison 02</vt:lpstr>
      <vt:lpstr>Final takeaways</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work/life balance</dc:title>
  <dc:creator>Josette Bitanga</dc:creator>
  <cp:lastModifiedBy>Josette Bitanga</cp:lastModifiedBy>
  <cp:revision>12</cp:revision>
  <dcterms:created xsi:type="dcterms:W3CDTF">2023-02-01T20:08:45Z</dcterms:created>
  <dcterms:modified xsi:type="dcterms:W3CDTF">2023-02-07T02:33:53Z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